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2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2.png" ContentType="image/png"/>
  <Override PartName="/ppt/media/image9.png" ContentType="image/png"/>
  <Override PartName="/ppt/media/image13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move the slide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747B07B5-E2E5-42AC-9D80-331F8231D9CC}" type="slidenum"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9380827-3EA5-4475-9F63-8624B0D9764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58A3B6D-CAA4-48B2-BF20-5B32EB75F5A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7413800-D202-4ACA-B3D7-EB3C0446578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0CA7D68-8405-4E46-9C66-C436772C88A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F63F31F-8051-49B8-BC1C-D864F270F88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9AA69E9-1B39-419E-96BC-B82A0DCA5B0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B9FB896-E1DA-4208-A9F8-713E2058749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1AECC2A-5EF3-41A4-B4C0-B3E539EFD81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6515514-B882-4A9C-A47F-48AF7AAAB00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C0A9F4F-545E-40C4-95CA-C121A8CD657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d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d1d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d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d1d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d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d1d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</a:t>
            </a: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d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d1d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d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d1d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d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d1d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d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d1d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d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d1d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d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d1d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0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d0d0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d1d1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" name="Text 0"/>
          <p:cNvSpPr/>
          <p:nvPr/>
        </p:nvSpPr>
        <p:spPr>
          <a:xfrm>
            <a:off x="793800" y="1268640"/>
            <a:ext cx="7556040" cy="283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edede8"/>
                </a:solidFill>
                <a:effectLst/>
                <a:uFillTx/>
                <a:latin typeface="Tomorrow Semi Bold"/>
                <a:ea typeface="Tomorrow Semi Bold"/>
              </a:rPr>
              <a:t>Классификация опухолей молочной железы с использованием машинного обучения</a:t>
            </a:r>
            <a:endParaRPr b="0" lang="ru-RU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" name="Text 1"/>
          <p:cNvSpPr/>
          <p:nvPr/>
        </p:nvSpPr>
        <p:spPr>
          <a:xfrm>
            <a:off x="793800" y="444384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Автор:</a:t>
            </a: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 Малиновский Антон Валерьевич, МИК21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" name="Text 2"/>
          <p:cNvSpPr/>
          <p:nvPr/>
        </p:nvSpPr>
        <p:spPr>
          <a:xfrm>
            <a:off x="793800" y="506196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9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Цель: разработка ML-модели для классификации опухолей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8" name="Text 3"/>
          <p:cNvSpPr/>
          <p:nvPr/>
        </p:nvSpPr>
        <p:spPr>
          <a:xfrm>
            <a:off x="793800" y="550404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9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Актуальность: точная и своевременная диагностика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" name="Text 4"/>
          <p:cNvSpPr/>
          <p:nvPr/>
        </p:nvSpPr>
        <p:spPr>
          <a:xfrm>
            <a:off x="793800" y="594612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9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Роль ML: вспомогательный инструмент для врачей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" name="Shape 5"/>
          <p:cNvSpPr/>
          <p:nvPr/>
        </p:nvSpPr>
        <p:spPr>
          <a:xfrm>
            <a:off x="793800" y="6581160"/>
            <a:ext cx="362520" cy="362520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1" name="Image 1" descr="preencoded.png"/>
          <p:cNvPicPr/>
          <p:nvPr/>
        </p:nvPicPr>
        <p:blipFill>
          <a:blip r:embed="rId2"/>
          <a:stretch/>
        </p:blipFill>
        <p:spPr>
          <a:xfrm>
            <a:off x="801360" y="6588720"/>
            <a:ext cx="347400" cy="347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" name="Text 6"/>
          <p:cNvSpPr/>
          <p:nvPr/>
        </p:nvSpPr>
        <p:spPr>
          <a:xfrm>
            <a:off x="1270080" y="6564240"/>
            <a:ext cx="350856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c9c9c0"/>
                </a:solidFill>
                <a:effectLst/>
                <a:uFillTx/>
                <a:latin typeface="Tomorrow Bold"/>
                <a:ea typeface="Tomorrow Bold"/>
              </a:rPr>
              <a:t>Малиновский А.В.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c9c9c0"/>
                </a:solidFill>
                <a:effectLst/>
                <a:uFillTx/>
                <a:latin typeface="Tomorrow Bold"/>
                <a:ea typeface="Tomorrow Bold"/>
              </a:rPr>
              <a:t>МИК21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6" name="Text 0"/>
          <p:cNvSpPr/>
          <p:nvPr/>
        </p:nvSpPr>
        <p:spPr>
          <a:xfrm>
            <a:off x="793800" y="438408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edede8"/>
                </a:solidFill>
                <a:effectLst/>
                <a:uFillTx/>
                <a:latin typeface="Tomorrow Semi Bold"/>
                <a:ea typeface="Tomorrow Semi Bold"/>
              </a:rPr>
              <a:t>Источники</a:t>
            </a:r>
            <a:endParaRPr b="0" lang="ru-RU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7" name="Text 1"/>
          <p:cNvSpPr/>
          <p:nvPr/>
        </p:nvSpPr>
        <p:spPr>
          <a:xfrm>
            <a:off x="793800" y="543312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9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Датасет: Breast Cancer Wisconsin (Diagnostic), UCI ML Repository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8" name="Text 2"/>
          <p:cNvSpPr/>
          <p:nvPr/>
        </p:nvSpPr>
        <p:spPr>
          <a:xfrm>
            <a:off x="793800" y="587520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9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Библиотеки: scikit-learn, pandas, seaborn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9" name="Text 3"/>
          <p:cNvSpPr/>
          <p:nvPr/>
        </p:nvSpPr>
        <p:spPr>
          <a:xfrm>
            <a:off x="793800" y="631764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9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Инструменты: StandardScaler, GridSearchCV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" name="Text 0"/>
          <p:cNvSpPr/>
          <p:nvPr/>
        </p:nvSpPr>
        <p:spPr>
          <a:xfrm>
            <a:off x="6273000" y="618840"/>
            <a:ext cx="5661000" cy="6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949"/>
              </a:lnSpc>
              <a:tabLst>
                <a:tab algn="l" pos="0"/>
              </a:tabLst>
            </a:pPr>
            <a:r>
              <a:rPr b="0" lang="en-US" sz="3950" strike="noStrike" u="none">
                <a:solidFill>
                  <a:srgbClr val="edede8"/>
                </a:solidFill>
                <a:effectLst/>
                <a:uFillTx/>
                <a:latin typeface="Tomorrow Semi Bold"/>
                <a:ea typeface="Tomorrow Semi Bold"/>
              </a:rPr>
              <a:t>Используемые данные</a:t>
            </a:r>
            <a:endParaRPr b="0" lang="ru-RU" sz="39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" name="Shape 1"/>
          <p:cNvSpPr/>
          <p:nvPr/>
        </p:nvSpPr>
        <p:spPr>
          <a:xfrm>
            <a:off x="6273000" y="1554120"/>
            <a:ext cx="7570440" cy="1164960"/>
          </a:xfrm>
          <a:prstGeom prst="roundRect">
            <a:avLst>
              <a:gd name="adj" fmla="val 2604"/>
            </a:avLst>
          </a:prstGeom>
          <a:solidFill>
            <a:srgbClr val="3c3c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" name="Text 2"/>
          <p:cNvSpPr/>
          <p:nvPr/>
        </p:nvSpPr>
        <p:spPr>
          <a:xfrm>
            <a:off x="6474960" y="1756440"/>
            <a:ext cx="252792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c9c9c0"/>
                </a:solidFill>
                <a:effectLst/>
                <a:uFillTx/>
                <a:latin typeface="Tomorrow Semi Bold"/>
                <a:ea typeface="Tomorrow Semi Bold"/>
              </a:rPr>
              <a:t>Датасет</a:t>
            </a:r>
            <a:endParaRPr b="0" lang="ru-RU" sz="19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" name="Text 3"/>
          <p:cNvSpPr/>
          <p:nvPr/>
        </p:nvSpPr>
        <p:spPr>
          <a:xfrm>
            <a:off x="6474960" y="2193840"/>
            <a:ext cx="7166160" cy="3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Breast Cancer Wisconsin (Diagnostic)</a:t>
            </a:r>
            <a:endParaRPr b="0" lang="ru-RU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" name="Shape 4"/>
          <p:cNvSpPr/>
          <p:nvPr/>
        </p:nvSpPr>
        <p:spPr>
          <a:xfrm>
            <a:off x="6273000" y="2921760"/>
            <a:ext cx="7570440" cy="1164960"/>
          </a:xfrm>
          <a:prstGeom prst="roundRect">
            <a:avLst>
              <a:gd name="adj" fmla="val 2604"/>
            </a:avLst>
          </a:prstGeom>
          <a:solidFill>
            <a:srgbClr val="3c3c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" name="Text 5"/>
          <p:cNvSpPr/>
          <p:nvPr/>
        </p:nvSpPr>
        <p:spPr>
          <a:xfrm>
            <a:off x="6474960" y="3123720"/>
            <a:ext cx="252792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c9c9c0"/>
                </a:solidFill>
                <a:effectLst/>
                <a:uFillTx/>
                <a:latin typeface="Tomorrow Semi Bold"/>
                <a:ea typeface="Tomorrow Semi Bold"/>
              </a:rPr>
              <a:t>Источник</a:t>
            </a:r>
            <a:endParaRPr b="0" lang="ru-RU" sz="19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" name="Text 6"/>
          <p:cNvSpPr/>
          <p:nvPr/>
        </p:nvSpPr>
        <p:spPr>
          <a:xfrm>
            <a:off x="6474960" y="3561120"/>
            <a:ext cx="7166160" cy="3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UCI Machine Learning Repository (Dr. William H. Wolberg)</a:t>
            </a:r>
            <a:endParaRPr b="0" lang="ru-RU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" name="Shape 7"/>
          <p:cNvSpPr/>
          <p:nvPr/>
        </p:nvSpPr>
        <p:spPr>
          <a:xfrm>
            <a:off x="6273000" y="4289400"/>
            <a:ext cx="7570440" cy="1953720"/>
          </a:xfrm>
          <a:prstGeom prst="roundRect">
            <a:avLst>
              <a:gd name="adj" fmla="val 1553"/>
            </a:avLst>
          </a:prstGeom>
          <a:solidFill>
            <a:srgbClr val="3c3c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" name="Text 8"/>
          <p:cNvSpPr/>
          <p:nvPr/>
        </p:nvSpPr>
        <p:spPr>
          <a:xfrm>
            <a:off x="6474960" y="4491360"/>
            <a:ext cx="252792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c9c9c0"/>
                </a:solidFill>
                <a:effectLst/>
                <a:uFillTx/>
                <a:latin typeface="Tomorrow Semi Bold"/>
                <a:ea typeface="Tomorrow Semi Bold"/>
              </a:rPr>
              <a:t>Характеристики</a:t>
            </a:r>
            <a:endParaRPr b="0" lang="ru-RU" sz="19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" name="Text 9"/>
          <p:cNvSpPr/>
          <p:nvPr/>
        </p:nvSpPr>
        <p:spPr>
          <a:xfrm>
            <a:off x="6474960" y="4928760"/>
            <a:ext cx="7166160" cy="3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c9c9c0"/>
              </a:buClr>
              <a:buFont typeface="Symbol" charset="2"/>
              <a:buChar char=""/>
            </a:pPr>
            <a:r>
              <a:rPr b="0" lang="en-US" sz="15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569 образцов</a:t>
            </a:r>
            <a:endParaRPr b="0" lang="ru-RU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Text 10"/>
          <p:cNvSpPr/>
          <p:nvPr/>
        </p:nvSpPr>
        <p:spPr>
          <a:xfrm>
            <a:off x="6474960" y="5323320"/>
            <a:ext cx="7166160" cy="3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c9c9c0"/>
              </a:buClr>
              <a:buFont typeface="Symbol" charset="2"/>
              <a:buChar char=""/>
            </a:pPr>
            <a:r>
              <a:rPr b="0" lang="en-US" sz="15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30 числовых признаков</a:t>
            </a:r>
            <a:endParaRPr b="0" lang="ru-RU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Text 11"/>
          <p:cNvSpPr/>
          <p:nvPr/>
        </p:nvSpPr>
        <p:spPr>
          <a:xfrm>
            <a:off x="6474960" y="5717520"/>
            <a:ext cx="7166160" cy="3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00"/>
              </a:lnSpc>
              <a:buClr>
                <a:srgbClr val="c9c9c0"/>
              </a:buClr>
              <a:buFont typeface="Symbol" charset="2"/>
              <a:buChar char=""/>
            </a:pPr>
            <a:r>
              <a:rPr b="0" lang="en-US" sz="15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mean radius, mean texture, mean perimeter и другие</a:t>
            </a:r>
            <a:endParaRPr b="0" lang="ru-RU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" name="Shape 12"/>
          <p:cNvSpPr/>
          <p:nvPr/>
        </p:nvSpPr>
        <p:spPr>
          <a:xfrm>
            <a:off x="6273000" y="6445440"/>
            <a:ext cx="7570440" cy="1164960"/>
          </a:xfrm>
          <a:prstGeom prst="roundRect">
            <a:avLst>
              <a:gd name="adj" fmla="val 2604"/>
            </a:avLst>
          </a:prstGeom>
          <a:solidFill>
            <a:srgbClr val="3c3c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" name="Text 13"/>
          <p:cNvSpPr/>
          <p:nvPr/>
        </p:nvSpPr>
        <p:spPr>
          <a:xfrm>
            <a:off x="6474960" y="6647760"/>
            <a:ext cx="262332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c9c9c0"/>
                </a:solidFill>
                <a:effectLst/>
                <a:uFillTx/>
                <a:latin typeface="Tomorrow Semi Bold"/>
                <a:ea typeface="Tomorrow Semi Bold"/>
              </a:rPr>
              <a:t>Целевая переменная</a:t>
            </a:r>
            <a:endParaRPr b="0" lang="ru-RU" sz="19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" name="Text 14"/>
          <p:cNvSpPr/>
          <p:nvPr/>
        </p:nvSpPr>
        <p:spPr>
          <a:xfrm>
            <a:off x="6474960" y="7085160"/>
            <a:ext cx="7166160" cy="32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target: 0 — Malignant, 1 — Benign</a:t>
            </a:r>
            <a:endParaRPr b="0" lang="ru-RU" sz="1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" name="Text 0"/>
          <p:cNvSpPr/>
          <p:nvPr/>
        </p:nvSpPr>
        <p:spPr>
          <a:xfrm>
            <a:off x="793800" y="826560"/>
            <a:ext cx="652320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edede8"/>
                </a:solidFill>
                <a:effectLst/>
                <a:uFillTx/>
                <a:latin typeface="Tomorrow Semi Bold"/>
                <a:ea typeface="Tomorrow Semi Bold"/>
              </a:rPr>
              <a:t>Предобработка данных</a:t>
            </a:r>
            <a:endParaRPr b="0" lang="ru-RU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" name="Shape 1"/>
          <p:cNvSpPr/>
          <p:nvPr/>
        </p:nvSpPr>
        <p:spPr>
          <a:xfrm>
            <a:off x="900000" y="187524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" name="Text 2"/>
          <p:cNvSpPr/>
          <p:nvPr/>
        </p:nvSpPr>
        <p:spPr>
          <a:xfrm>
            <a:off x="1531080" y="19533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c9c9c0"/>
                </a:solidFill>
                <a:effectLst/>
                <a:uFillTx/>
                <a:latin typeface="Tomorrow Semi Bold"/>
                <a:ea typeface="Tomorrow Semi Bold"/>
              </a:rPr>
              <a:t>Проверка данных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" name="Text 3"/>
          <p:cNvSpPr/>
          <p:nvPr/>
        </p:nvSpPr>
        <p:spPr>
          <a:xfrm>
            <a:off x="1531080" y="244368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Типы, пропуски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Shape 4"/>
          <p:cNvSpPr/>
          <p:nvPr/>
        </p:nvSpPr>
        <p:spPr>
          <a:xfrm>
            <a:off x="793800" y="326016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5" name="Text 5"/>
          <p:cNvSpPr/>
          <p:nvPr/>
        </p:nvSpPr>
        <p:spPr>
          <a:xfrm>
            <a:off x="1531080" y="3337920"/>
            <a:ext cx="37083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c9c9c0"/>
                </a:solidFill>
                <a:effectLst/>
                <a:uFillTx/>
                <a:latin typeface="Tomorrow Semi Bold"/>
                <a:ea typeface="Tomorrow Semi Bold"/>
              </a:rPr>
              <a:t>Exploratory Data Analysis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" name="Text 6"/>
          <p:cNvSpPr/>
          <p:nvPr/>
        </p:nvSpPr>
        <p:spPr>
          <a:xfrm>
            <a:off x="1531080" y="382860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9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Распределение целевой переменной (countplot)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" name="Text 7"/>
          <p:cNvSpPr/>
          <p:nvPr/>
        </p:nvSpPr>
        <p:spPr>
          <a:xfrm>
            <a:off x="1531080" y="427068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9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Корреляционная матрица (heatmap)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8" name="Shape 8"/>
          <p:cNvSpPr/>
          <p:nvPr/>
        </p:nvSpPr>
        <p:spPr>
          <a:xfrm>
            <a:off x="793800" y="508716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9" name="Text 9"/>
          <p:cNvSpPr/>
          <p:nvPr/>
        </p:nvSpPr>
        <p:spPr>
          <a:xfrm>
            <a:off x="1531080" y="51649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c9c9c0"/>
                </a:solidFill>
                <a:effectLst/>
                <a:uFillTx/>
                <a:latin typeface="Tomorrow Semi Bold"/>
                <a:ea typeface="Tomorrow Semi Bold"/>
              </a:rPr>
              <a:t>Разделение данных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0" name="Text 10"/>
          <p:cNvSpPr/>
          <p:nvPr/>
        </p:nvSpPr>
        <p:spPr>
          <a:xfrm>
            <a:off x="1531080" y="565560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75% обучение, 25% тест с стратификацией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" name="Shape 11"/>
          <p:cNvSpPr/>
          <p:nvPr/>
        </p:nvSpPr>
        <p:spPr>
          <a:xfrm>
            <a:off x="793800" y="6472080"/>
            <a:ext cx="510120" cy="510120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" name="Text 12"/>
          <p:cNvSpPr/>
          <p:nvPr/>
        </p:nvSpPr>
        <p:spPr>
          <a:xfrm>
            <a:off x="1531080" y="65498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c9c9c0"/>
                </a:solidFill>
                <a:effectLst/>
                <a:uFillTx/>
                <a:latin typeface="Tomorrow Semi Bold"/>
                <a:ea typeface="Tomorrow Semi Bold"/>
              </a:rPr>
              <a:t>Масштабирование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" name="Text 13"/>
          <p:cNvSpPr/>
          <p:nvPr/>
        </p:nvSpPr>
        <p:spPr>
          <a:xfrm>
            <a:off x="1531080" y="704016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StandardScaler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0"/>
          <p:cNvSpPr/>
          <p:nvPr/>
        </p:nvSpPr>
        <p:spPr>
          <a:xfrm>
            <a:off x="793800" y="2544120"/>
            <a:ext cx="81061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edede8"/>
                </a:solidFill>
                <a:effectLst/>
                <a:uFillTx/>
                <a:latin typeface="Tomorrow Semi Bold"/>
                <a:ea typeface="Tomorrow Semi Bold"/>
              </a:rPr>
              <a:t>Использованные ML-модели</a:t>
            </a:r>
            <a:endParaRPr b="0" lang="ru-RU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" name="Text 1"/>
          <p:cNvSpPr/>
          <p:nvPr/>
        </p:nvSpPr>
        <p:spPr>
          <a:xfrm>
            <a:off x="793800" y="3819960"/>
            <a:ext cx="35121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dede8"/>
                </a:solidFill>
                <a:effectLst/>
                <a:uFillTx/>
                <a:latin typeface="Tomorrow Semi Bold"/>
                <a:ea typeface="Tomorrow Semi Bold"/>
              </a:rPr>
              <a:t>Логистическая регрессия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" name="Text 2"/>
          <p:cNvSpPr/>
          <p:nvPr/>
        </p:nvSpPr>
        <p:spPr>
          <a:xfrm>
            <a:off x="793800" y="4401000"/>
            <a:ext cx="39776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Простота, интерпретируемость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7" name="Text 3"/>
          <p:cNvSpPr/>
          <p:nvPr/>
        </p:nvSpPr>
        <p:spPr>
          <a:xfrm>
            <a:off x="5333040" y="3819960"/>
            <a:ext cx="39776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dede8"/>
                </a:solidFill>
                <a:effectLst/>
                <a:uFillTx/>
                <a:latin typeface="Tomorrow Semi Bold"/>
                <a:ea typeface="Tomorrow Semi Bold"/>
              </a:rPr>
              <a:t>Случайный лес (Random Forest)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8" name="Text 4"/>
          <p:cNvSpPr/>
          <p:nvPr/>
        </p:nvSpPr>
        <p:spPr>
          <a:xfrm>
            <a:off x="5333040" y="4755600"/>
            <a:ext cx="39776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Ансамблевый, устойчив к переобучению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" name="Text 5"/>
          <p:cNvSpPr/>
          <p:nvPr/>
        </p:nvSpPr>
        <p:spPr>
          <a:xfrm>
            <a:off x="9871920" y="3819960"/>
            <a:ext cx="39776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edede8"/>
                </a:solidFill>
                <a:effectLst/>
                <a:uFillTx/>
                <a:latin typeface="Tomorrow Semi Bold"/>
                <a:ea typeface="Tomorrow Semi Bold"/>
              </a:rPr>
              <a:t>Метод опорных векторов (SVC)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 6"/>
          <p:cNvSpPr/>
          <p:nvPr/>
        </p:nvSpPr>
        <p:spPr>
          <a:xfrm>
            <a:off x="9871920" y="4755600"/>
            <a:ext cx="39776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Эффективен при высокой размерности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Text 0"/>
          <p:cNvSpPr/>
          <p:nvPr/>
        </p:nvSpPr>
        <p:spPr>
          <a:xfrm>
            <a:off x="6280200" y="154620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edede8"/>
                </a:solidFill>
                <a:effectLst/>
                <a:uFillTx/>
                <a:latin typeface="Tomorrow Semi Bold"/>
                <a:ea typeface="Tomorrow Semi Bold"/>
              </a:rPr>
              <a:t>Оценка моделей</a:t>
            </a:r>
            <a:endParaRPr b="0" lang="ru-RU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" name="Shape 1"/>
          <p:cNvSpPr/>
          <p:nvPr/>
        </p:nvSpPr>
        <p:spPr>
          <a:xfrm>
            <a:off x="6280200" y="2595240"/>
            <a:ext cx="7556040" cy="2190960"/>
          </a:xfrm>
          <a:prstGeom prst="roundRect">
            <a:avLst>
              <a:gd name="adj" fmla="val 1553"/>
            </a:avLst>
          </a:prstGeom>
          <a:solidFill>
            <a:srgbClr val="3c3c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 2"/>
          <p:cNvSpPr/>
          <p:nvPr/>
        </p:nvSpPr>
        <p:spPr>
          <a:xfrm>
            <a:off x="6507000" y="28220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c9c9c0"/>
                </a:solidFill>
                <a:effectLst/>
                <a:uFillTx/>
                <a:latin typeface="Tomorrow Semi Bold"/>
                <a:ea typeface="Tomorrow Semi Bold"/>
              </a:rPr>
              <a:t>Метрики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Text 3"/>
          <p:cNvSpPr/>
          <p:nvPr/>
        </p:nvSpPr>
        <p:spPr>
          <a:xfrm>
            <a:off x="6507000" y="3312360"/>
            <a:ext cx="710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9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Accuracy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" name="Text 4"/>
          <p:cNvSpPr/>
          <p:nvPr/>
        </p:nvSpPr>
        <p:spPr>
          <a:xfrm>
            <a:off x="6507000" y="3754800"/>
            <a:ext cx="710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9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Precision, Recall, F1-score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" name="Text 5"/>
          <p:cNvSpPr/>
          <p:nvPr/>
        </p:nvSpPr>
        <p:spPr>
          <a:xfrm>
            <a:off x="6507000" y="4196880"/>
            <a:ext cx="710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9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Confusion Matrix (TP, TN, FP, FN)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" name="Shape 6"/>
          <p:cNvSpPr/>
          <p:nvPr/>
        </p:nvSpPr>
        <p:spPr>
          <a:xfrm>
            <a:off x="6280200" y="5013360"/>
            <a:ext cx="7556040" cy="1669320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 7"/>
          <p:cNvSpPr/>
          <p:nvPr/>
        </p:nvSpPr>
        <p:spPr>
          <a:xfrm>
            <a:off x="6507000" y="52401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c9c9c0"/>
                </a:solidFill>
                <a:effectLst/>
                <a:uFillTx/>
                <a:latin typeface="Tomorrow Semi Bold"/>
                <a:ea typeface="Tomorrow Semi Bold"/>
              </a:rPr>
              <a:t>Особый акцент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 8"/>
          <p:cNvSpPr/>
          <p:nvPr/>
        </p:nvSpPr>
        <p:spPr>
          <a:xfrm>
            <a:off x="6507000" y="5730480"/>
            <a:ext cx="7102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Recall для malignant: важность не пропустить злокачественные случаи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54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2" name="Text 0"/>
          <p:cNvSpPr/>
          <p:nvPr/>
        </p:nvSpPr>
        <p:spPr>
          <a:xfrm>
            <a:off x="792360" y="3169440"/>
            <a:ext cx="51210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edede8"/>
                </a:solidFill>
                <a:effectLst/>
                <a:uFillTx/>
                <a:latin typeface="Tomorrow Semi Bold"/>
                <a:ea typeface="Tomorrow Semi Bold"/>
              </a:rPr>
              <a:t>Результаты моделей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" name="Shape 1"/>
          <p:cNvSpPr/>
          <p:nvPr/>
        </p:nvSpPr>
        <p:spPr>
          <a:xfrm>
            <a:off x="792360" y="4111920"/>
            <a:ext cx="13045320" cy="2941920"/>
          </a:xfrm>
          <a:prstGeom prst="roundRect">
            <a:avLst>
              <a:gd name="adj" fmla="val 1039"/>
            </a:avLst>
          </a:prstGeom>
          <a:noFill/>
          <a:ln w="7620">
            <a:solidFill>
              <a:srgbClr val="ffffff">
                <a:alpha val="24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" name="Shape 2"/>
          <p:cNvSpPr/>
          <p:nvPr/>
        </p:nvSpPr>
        <p:spPr>
          <a:xfrm>
            <a:off x="799920" y="4119480"/>
            <a:ext cx="13030200" cy="5850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Text 3"/>
          <p:cNvSpPr/>
          <p:nvPr/>
        </p:nvSpPr>
        <p:spPr>
          <a:xfrm>
            <a:off x="1003680" y="4249440"/>
            <a:ext cx="6103440" cy="32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Модель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 4"/>
          <p:cNvSpPr/>
          <p:nvPr/>
        </p:nvSpPr>
        <p:spPr>
          <a:xfrm>
            <a:off x="7522560" y="4249440"/>
            <a:ext cx="6103440" cy="32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Accuracy, %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" name="Shape 5"/>
          <p:cNvSpPr/>
          <p:nvPr/>
        </p:nvSpPr>
        <p:spPr>
          <a:xfrm>
            <a:off x="799920" y="4704840"/>
            <a:ext cx="13030200" cy="58500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" name="Text 6"/>
          <p:cNvSpPr/>
          <p:nvPr/>
        </p:nvSpPr>
        <p:spPr>
          <a:xfrm>
            <a:off x="1003680" y="4834800"/>
            <a:ext cx="6103440" cy="32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Логистическая регрессия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" name="Text 7"/>
          <p:cNvSpPr/>
          <p:nvPr/>
        </p:nvSpPr>
        <p:spPr>
          <a:xfrm>
            <a:off x="7522560" y="4834800"/>
            <a:ext cx="6103440" cy="32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~97.2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" name="Shape 8"/>
          <p:cNvSpPr/>
          <p:nvPr/>
        </p:nvSpPr>
        <p:spPr>
          <a:xfrm>
            <a:off x="799920" y="5290560"/>
            <a:ext cx="13030200" cy="5850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Text 9"/>
          <p:cNvSpPr/>
          <p:nvPr/>
        </p:nvSpPr>
        <p:spPr>
          <a:xfrm>
            <a:off x="1003680" y="5420160"/>
            <a:ext cx="6103440" cy="32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Random Forest (до тюнинга)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 10"/>
          <p:cNvSpPr/>
          <p:nvPr/>
        </p:nvSpPr>
        <p:spPr>
          <a:xfrm>
            <a:off x="7522560" y="5420160"/>
            <a:ext cx="6103440" cy="32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~95.8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" name="Shape 11"/>
          <p:cNvSpPr/>
          <p:nvPr/>
        </p:nvSpPr>
        <p:spPr>
          <a:xfrm>
            <a:off x="799920" y="5875920"/>
            <a:ext cx="13030200" cy="58500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" name="Text 12"/>
          <p:cNvSpPr/>
          <p:nvPr/>
        </p:nvSpPr>
        <p:spPr>
          <a:xfrm>
            <a:off x="1003680" y="6005520"/>
            <a:ext cx="6103440" cy="32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SVC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" name="Text 13"/>
          <p:cNvSpPr/>
          <p:nvPr/>
        </p:nvSpPr>
        <p:spPr>
          <a:xfrm>
            <a:off x="7522560" y="6005520"/>
            <a:ext cx="6103440" cy="32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~97.9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" name="Shape 14"/>
          <p:cNvSpPr/>
          <p:nvPr/>
        </p:nvSpPr>
        <p:spPr>
          <a:xfrm>
            <a:off x="799920" y="6461280"/>
            <a:ext cx="13030200" cy="5850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 15"/>
          <p:cNvSpPr/>
          <p:nvPr/>
        </p:nvSpPr>
        <p:spPr>
          <a:xfrm>
            <a:off x="1003680" y="6591240"/>
            <a:ext cx="6103440" cy="32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Random Forest (с тюнингом)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 16"/>
          <p:cNvSpPr/>
          <p:nvPr/>
        </p:nvSpPr>
        <p:spPr>
          <a:xfrm>
            <a:off x="7522560" y="6591240"/>
            <a:ext cx="6103440" cy="32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~98.6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" name="Text 17"/>
          <p:cNvSpPr/>
          <p:nvPr/>
        </p:nvSpPr>
        <p:spPr>
          <a:xfrm>
            <a:off x="792360" y="7283520"/>
            <a:ext cx="13045320" cy="32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SVC и тюнингованный RF показывают лучшие результаты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 0"/>
          <p:cNvSpPr/>
          <p:nvPr/>
        </p:nvSpPr>
        <p:spPr>
          <a:xfrm>
            <a:off x="793800" y="2467800"/>
            <a:ext cx="695880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edede8"/>
                </a:solidFill>
                <a:effectLst/>
                <a:uFillTx/>
                <a:latin typeface="Tomorrow Semi Bold"/>
                <a:ea typeface="Tomorrow Semi Bold"/>
              </a:rPr>
              <a:t>Ключевые итоги проекта</a:t>
            </a:r>
            <a:endParaRPr b="0" lang="ru-RU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" name="Text 1"/>
          <p:cNvSpPr/>
          <p:nvPr/>
        </p:nvSpPr>
        <p:spPr>
          <a:xfrm>
            <a:off x="793800" y="363024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9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Разработаны 3 ML-модели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 2"/>
          <p:cNvSpPr/>
          <p:nvPr/>
        </p:nvSpPr>
        <p:spPr>
          <a:xfrm>
            <a:off x="793800" y="407232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9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Точность всех моделей &gt;95%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" name="Text 3"/>
          <p:cNvSpPr/>
          <p:nvPr/>
        </p:nvSpPr>
        <p:spPr>
          <a:xfrm>
            <a:off x="793800" y="451440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9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Лучшие: SVC и тюнингованный Random Forest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" name="Text 4"/>
          <p:cNvSpPr/>
          <p:nvPr/>
        </p:nvSpPr>
        <p:spPr>
          <a:xfrm>
            <a:off x="793800" y="495684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9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Важность Recall для malignant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" name="Text 5"/>
          <p:cNvSpPr/>
          <p:nvPr/>
        </p:nvSpPr>
        <p:spPr>
          <a:xfrm>
            <a:off x="793800" y="539892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9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Значимость масштабирования и гиперпараметров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Text 0"/>
          <p:cNvSpPr/>
          <p:nvPr/>
        </p:nvSpPr>
        <p:spPr>
          <a:xfrm>
            <a:off x="6280200" y="261216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edede8"/>
                </a:solidFill>
                <a:effectLst/>
                <a:uFillTx/>
                <a:latin typeface="Tomorrow Semi Bold"/>
                <a:ea typeface="Tomorrow Semi Bold"/>
              </a:rPr>
              <a:t>Ограничения исследования</a:t>
            </a:r>
            <a:endParaRPr b="0" lang="ru-RU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 1"/>
          <p:cNvSpPr/>
          <p:nvPr/>
        </p:nvSpPr>
        <p:spPr>
          <a:xfrm>
            <a:off x="6280200" y="437004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9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Использован один датасет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9" name="Text 2"/>
          <p:cNvSpPr/>
          <p:nvPr/>
        </p:nvSpPr>
        <p:spPr>
          <a:xfrm>
            <a:off x="6280200" y="481212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9c0"/>
              </a:buClr>
              <a:buFont typeface="Symbol" charset="2"/>
              <a:buChar char=""/>
            </a:pPr>
            <a:r>
              <a:rPr b="1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ML не заменяет медицинский диагноз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0" name="Text 3"/>
          <p:cNvSpPr/>
          <p:nvPr/>
        </p:nvSpPr>
        <p:spPr>
          <a:xfrm>
            <a:off x="6280200" y="525420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9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Рекомендуется использовать как вспомогательный инструмент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 0"/>
          <p:cNvSpPr/>
          <p:nvPr/>
        </p:nvSpPr>
        <p:spPr>
          <a:xfrm>
            <a:off x="793800" y="716760"/>
            <a:ext cx="6079320" cy="67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301"/>
              </a:lnSpc>
              <a:tabLst>
                <a:tab algn="l" pos="0"/>
              </a:tabLst>
            </a:pPr>
            <a:r>
              <a:rPr b="0" lang="en-US" sz="4200" strike="noStrike" u="none">
                <a:solidFill>
                  <a:srgbClr val="edede8"/>
                </a:solidFill>
                <a:effectLst/>
                <a:uFillTx/>
                <a:latin typeface="Tomorrow Semi Bold"/>
                <a:ea typeface="Tomorrow Semi Bold"/>
              </a:rPr>
              <a:t>Перспективы развития</a:t>
            </a:r>
            <a:endParaRPr b="0" lang="ru-RU" sz="4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2" name="Image 0" descr="preencoded.png"/>
          <p:cNvPicPr/>
          <p:nvPr/>
        </p:nvPicPr>
        <p:blipFill>
          <a:blip r:embed="rId1"/>
          <a:stretch/>
        </p:blipFill>
        <p:spPr>
          <a:xfrm>
            <a:off x="793800" y="1858680"/>
            <a:ext cx="538200" cy="538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3" name="Text 1"/>
          <p:cNvSpPr/>
          <p:nvPr/>
        </p:nvSpPr>
        <p:spPr>
          <a:xfrm>
            <a:off x="1547640" y="1949040"/>
            <a:ext cx="275940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c9c9c0"/>
                </a:solidFill>
                <a:effectLst/>
                <a:uFillTx/>
                <a:latin typeface="Tomorrow Semi Bold"/>
                <a:ea typeface="Tomorrow Semi Bold"/>
              </a:rPr>
              <a:t>Feature Engineering</a:t>
            </a:r>
            <a:endParaRPr b="0" lang="ru-RU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4" name="Image 1" descr="preencoded.png"/>
          <p:cNvPicPr/>
          <p:nvPr/>
        </p:nvPicPr>
        <p:blipFill>
          <a:blip r:embed="rId2"/>
          <a:stretch/>
        </p:blipFill>
        <p:spPr>
          <a:xfrm>
            <a:off x="793800" y="2865960"/>
            <a:ext cx="538200" cy="538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5" name="Text 2"/>
          <p:cNvSpPr/>
          <p:nvPr/>
        </p:nvSpPr>
        <p:spPr>
          <a:xfrm>
            <a:off x="1547640" y="2956320"/>
            <a:ext cx="366552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c9c9c0"/>
                </a:solidFill>
                <a:effectLst/>
                <a:uFillTx/>
                <a:latin typeface="Tomorrow Semi Bold"/>
                <a:ea typeface="Tomorrow Semi Bold"/>
              </a:rPr>
              <a:t>Более продвинутые модели</a:t>
            </a:r>
            <a:endParaRPr b="0" lang="ru-RU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6" name="Text 3"/>
          <p:cNvSpPr/>
          <p:nvPr/>
        </p:nvSpPr>
        <p:spPr>
          <a:xfrm>
            <a:off x="1547640" y="3421800"/>
            <a:ext cx="122886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XGBoost, LightGBM, нейросети</a:t>
            </a:r>
            <a:endParaRPr b="0" lang="ru-RU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7" name="Image 2" descr="preencoded.png"/>
          <p:cNvPicPr/>
          <p:nvPr/>
        </p:nvPicPr>
        <p:blipFill>
          <a:blip r:embed="rId3"/>
          <a:stretch/>
        </p:blipFill>
        <p:spPr>
          <a:xfrm>
            <a:off x="793800" y="4235400"/>
            <a:ext cx="538200" cy="538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8" name="Text 4"/>
          <p:cNvSpPr/>
          <p:nvPr/>
        </p:nvSpPr>
        <p:spPr>
          <a:xfrm>
            <a:off x="1547640" y="4325400"/>
            <a:ext cx="282240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c9c9c0"/>
                </a:solidFill>
                <a:effectLst/>
                <a:uFillTx/>
                <a:latin typeface="Tomorrow Semi Bold"/>
                <a:ea typeface="Tomorrow Semi Bold"/>
              </a:rPr>
              <a:t>Интерпретируемость</a:t>
            </a:r>
            <a:endParaRPr b="0" lang="ru-RU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9" name="Text 5"/>
          <p:cNvSpPr/>
          <p:nvPr/>
        </p:nvSpPr>
        <p:spPr>
          <a:xfrm>
            <a:off x="1547640" y="4791240"/>
            <a:ext cx="122886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SHAP, LIME</a:t>
            </a:r>
            <a:endParaRPr b="0" lang="ru-RU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0" name="Image 3" descr="preencoded.png"/>
          <p:cNvPicPr/>
          <p:nvPr/>
        </p:nvPicPr>
        <p:blipFill>
          <a:blip r:embed="rId4"/>
          <a:stretch/>
        </p:blipFill>
        <p:spPr>
          <a:xfrm>
            <a:off x="793800" y="5604480"/>
            <a:ext cx="538200" cy="538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1" name="Text 6"/>
          <p:cNvSpPr/>
          <p:nvPr/>
        </p:nvSpPr>
        <p:spPr>
          <a:xfrm>
            <a:off x="1547640" y="5694840"/>
            <a:ext cx="269316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c9c9c0"/>
                </a:solidFill>
                <a:effectLst/>
                <a:uFillTx/>
                <a:latin typeface="Tomorrow Semi Bold"/>
                <a:ea typeface="Tomorrow Semi Bold"/>
              </a:rPr>
              <a:t>Кросс-валидация</a:t>
            </a:r>
            <a:endParaRPr b="0" lang="ru-RU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2" name="Image 4" descr="preencoded.png"/>
          <p:cNvPicPr/>
          <p:nvPr/>
        </p:nvPicPr>
        <p:blipFill>
          <a:blip r:embed="rId5"/>
          <a:stretch/>
        </p:blipFill>
        <p:spPr>
          <a:xfrm>
            <a:off x="793800" y="6611760"/>
            <a:ext cx="538200" cy="538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" name="Text 7"/>
          <p:cNvSpPr/>
          <p:nvPr/>
        </p:nvSpPr>
        <p:spPr>
          <a:xfrm>
            <a:off x="1547640" y="6702120"/>
            <a:ext cx="269316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c9c9c0"/>
                </a:solidFill>
                <a:effectLst/>
                <a:uFillTx/>
                <a:latin typeface="Tomorrow Semi Bold"/>
                <a:ea typeface="Tomorrow Semi Bold"/>
              </a:rPr>
              <a:t>Развёртывание</a:t>
            </a:r>
            <a:endParaRPr b="0" lang="ru-RU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" name="Text 8"/>
          <p:cNvSpPr/>
          <p:nvPr/>
        </p:nvSpPr>
        <p:spPr>
          <a:xfrm>
            <a:off x="1547640" y="7167960"/>
            <a:ext cx="122886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c9c9c0"/>
                </a:solidFill>
                <a:effectLst/>
                <a:uFillTx/>
                <a:latin typeface="Tomorrow"/>
                <a:ea typeface="Tomorrow"/>
              </a:rPr>
              <a:t>Веб-приложение / REST API</a:t>
            </a:r>
            <a:endParaRPr b="0" lang="ru-RU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LibreOffice/25.2.3.2$Linux_X86_64 LibreOffice_project/520$Build-2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2025-05-17T07:09:41Z</dcterms:created>
  <dc:creator>PptxGenJS</dc:creator>
  <dc:description/>
  <dc:language>ru-RU</dc:language>
  <cp:lastModifiedBy/>
  <dcterms:modified xsi:type="dcterms:W3CDTF">2025-05-17T13:10:25Z</dcterms:modified>
  <cp:revision>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